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sldIdLst>
    <p:sldId id="267" r:id="rId2"/>
    <p:sldId id="268" r:id="rId3"/>
    <p:sldId id="283" r:id="rId4"/>
    <p:sldId id="269" r:id="rId5"/>
    <p:sldId id="270" r:id="rId6"/>
    <p:sldId id="271" r:id="rId7"/>
    <p:sldId id="272" r:id="rId8"/>
    <p:sldId id="273" r:id="rId9"/>
    <p:sldId id="276" r:id="rId10"/>
    <p:sldId id="277" r:id="rId11"/>
    <p:sldId id="281" r:id="rId12"/>
    <p:sldId id="282" r:id="rId13"/>
    <p:sldId id="284"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87DDE1-11D1-4158-BA89-8AF4C2450303}" v="30" dt="2024-01-10T15:33:59.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4" d="100"/>
          <a:sy n="114" d="100"/>
        </p:scale>
        <p:origin x="414" y="114"/>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F820AF-43E5-4792-A2AF-1E4EAD410D14}" type="datetimeFigureOut">
              <a:rPr lang="ro-RO" smtClean="0"/>
              <a:t>29.01.2024</a:t>
            </a:fld>
            <a:endParaRPr lang="ro-RO"/>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3338E9-CB40-41A5-B4FF-7CFF96F1725E}" type="slidenum">
              <a:rPr lang="ro-RO" smtClean="0"/>
              <a:t>‹#›</a:t>
            </a:fld>
            <a:endParaRPr lang="ro-RO"/>
          </a:p>
        </p:txBody>
      </p:sp>
    </p:spTree>
    <p:extLst>
      <p:ext uri="{BB962C8B-B14F-4D97-AF65-F5344CB8AC3E}">
        <p14:creationId xmlns:p14="http://schemas.microsoft.com/office/powerpoint/2010/main" val="4276311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Faceți clic pentru a edita stilul de subtitlu coordonator</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27EC681D-1CCE-43BB-80FA-93A1E4C2560C}" type="datetime1">
              <a:rPr lang="ro-RO" smtClean="0"/>
              <a:t>29.01.2024</a:t>
            </a:fld>
            <a:endParaRPr lang="ro-RO"/>
          </a:p>
        </p:txBody>
      </p:sp>
      <p:sp>
        <p:nvSpPr>
          <p:cNvPr id="5" name="Footer Placeholder 4"/>
          <p:cNvSpPr>
            <a:spLocks noGrp="1"/>
          </p:cNvSpPr>
          <p:nvPr>
            <p:ph type="ftr" sz="quarter" idx="11"/>
          </p:nvPr>
        </p:nvSpPr>
        <p:spPr>
          <a:xfrm>
            <a:off x="3962399" y="5870575"/>
            <a:ext cx="4893958" cy="377825"/>
          </a:xfrm>
        </p:spPr>
        <p:txBody>
          <a:bodyPr/>
          <a:lstStyle/>
          <a:p>
            <a:endParaRPr lang="ro-RO"/>
          </a:p>
        </p:txBody>
      </p:sp>
      <p:sp>
        <p:nvSpPr>
          <p:cNvPr id="6" name="Slide Number Placeholder 5"/>
          <p:cNvSpPr>
            <a:spLocks noGrp="1"/>
          </p:cNvSpPr>
          <p:nvPr>
            <p:ph type="sldNum" sz="quarter" idx="12"/>
          </p:nvPr>
        </p:nvSpPr>
        <p:spPr>
          <a:xfrm>
            <a:off x="10608958" y="5870575"/>
            <a:ext cx="551167" cy="377825"/>
          </a:xfrm>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26814558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63722839-A2D7-4F5D-BBE8-7AF510D8794F}" type="datetime1">
              <a:rPr lang="ro-RO" smtClean="0"/>
              <a:t>29.01.2024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32514698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63722839-A2D7-4F5D-BBE8-7AF510D8794F}" type="datetime1">
              <a:rPr lang="ro-RO" smtClean="0"/>
              <a:t>29.01.2024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65149671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o-RO"/>
              <a:t>Faceți clic pentru a edita stilul de titlu coordonator</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63722839-A2D7-4F5D-BBE8-7AF510D8794F}" type="datetime1">
              <a:rPr lang="ro-RO" smtClean="0"/>
              <a:t>29.01.2024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22804217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63722839-A2D7-4F5D-BBE8-7AF510D8794F}" type="datetime1">
              <a:rPr lang="ro-RO" smtClean="0"/>
              <a:t>29.01.2024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53430952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o-RO"/>
              <a:t>Faceți clic pentru a edita stilul de titlu coordonator</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o-RO"/>
              <a:t>Faceţi clic pentru a edita Master stiluri text</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63722839-A2D7-4F5D-BBE8-7AF510D8794F}" type="datetime1">
              <a:rPr lang="ro-RO" smtClean="0"/>
              <a:t>29.01.2024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350192302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o-RO"/>
              <a:t>Faceți clic pentru a edita stilul de titlu coordonator</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o-RO"/>
              <a:t>Faceţi clic pentru a edita Master stiluri text</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63722839-A2D7-4F5D-BBE8-7AF510D8794F}" type="datetime1">
              <a:rPr lang="ro-RO" smtClean="0"/>
              <a:t>29.01.2024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363877296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4B72AD8F-4D10-474E-9E0D-0DD30893B183}" type="datetime1">
              <a:rPr lang="ro-RO" smtClean="0"/>
              <a:t>29.01.2024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7B87BA8-95CB-4B61-8DE0-1EBF67B0BB6C}" type="slidenum">
              <a:rPr lang="ro-RO" smtClean="0"/>
              <a:t>‹#›</a:t>
            </a:fld>
            <a:endParaRPr lang="ro-RO"/>
          </a:p>
        </p:txBody>
      </p:sp>
      <p:sp>
        <p:nvSpPr>
          <p:cNvPr id="8" name="Title 1"/>
          <p:cNvSpPr>
            <a:spLocks noGrp="1"/>
          </p:cNvSpPr>
          <p:nvPr>
            <p:ph type="title"/>
          </p:nvPr>
        </p:nvSpPr>
        <p:spPr>
          <a:xfrm>
            <a:off x="685801" y="609600"/>
            <a:ext cx="10131425" cy="1456267"/>
          </a:xfrm>
        </p:spPr>
        <p:txBody>
          <a:bodyPr/>
          <a:lstStyle/>
          <a:p>
            <a:r>
              <a:rPr lang="ro-RO"/>
              <a:t>Faceți clic pentru a edita stilul de titlu coordonator</a:t>
            </a:r>
            <a:endParaRPr lang="en-US" dirty="0"/>
          </a:p>
        </p:txBody>
      </p:sp>
    </p:spTree>
    <p:extLst>
      <p:ext uri="{BB962C8B-B14F-4D97-AF65-F5344CB8AC3E}">
        <p14:creationId xmlns:p14="http://schemas.microsoft.com/office/powerpoint/2010/main" val="1647427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7EEC12BA-9715-4C9D-B1FA-30BF2FD975E1}" type="datetime1">
              <a:rPr lang="ro-RO" smtClean="0"/>
              <a:t>29.01.2024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174937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nchor="ct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F2102FD2-B9F6-4B6F-A88A-C017FF6A9AED}" type="datetime1">
              <a:rPr lang="ro-RO" smtClean="0"/>
              <a:t>29.01.2024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202937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3ACEFC4D-0318-4FB2-B1DB-65875B001F64}" type="datetime1">
              <a:rPr lang="ro-RO" smtClean="0"/>
              <a:t>29.01.2024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2388024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73AD34B9-7131-40CF-8718-BA3B490DB14E}" type="datetime1">
              <a:rPr lang="ro-RO" smtClean="0"/>
              <a:t>29.01.2024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205986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35EFF5A1-429F-4747-B0AE-CF8170E4878C}" type="datetime1">
              <a:rPr lang="ro-RO" smtClean="0"/>
              <a:t>29.01.2024</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377631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BEDA5978-7A07-41D6-827D-50F80163F596}" type="datetime1">
              <a:rPr lang="ro-RO" smtClean="0"/>
              <a:t>29.01.2024</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343454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8C7556D6-B5D7-47AB-96CC-2942002DD04B}" type="datetime1">
              <a:rPr lang="ro-RO" smtClean="0"/>
              <a:t>29.01.2024</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31078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o-RO"/>
              <a:t>Faceți clic pentru a edita stilul de titlu coordonator</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E8E4963E-387D-4D09-A487-ACCA3AF68F8C}" type="datetime1">
              <a:rPr lang="ro-RO" smtClean="0"/>
              <a:t>29.01.2024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2364288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o-RO"/>
              <a:t>Faceți clic pentru a edita stilul de titlu coordonator</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26DA753E-ABF8-4417-8A8F-485CA0850EB7}" type="datetime1">
              <a:rPr lang="ro-RO" smtClean="0"/>
              <a:t>29.01.2024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7B87BA8-95CB-4B61-8DE0-1EBF67B0BB6C}" type="slidenum">
              <a:rPr lang="ro-RO" smtClean="0"/>
              <a:t>‹#›</a:t>
            </a:fld>
            <a:endParaRPr lang="ro-RO"/>
          </a:p>
        </p:txBody>
      </p:sp>
    </p:spTree>
    <p:extLst>
      <p:ext uri="{BB962C8B-B14F-4D97-AF65-F5344CB8AC3E}">
        <p14:creationId xmlns:p14="http://schemas.microsoft.com/office/powerpoint/2010/main" val="1149787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722839-A2D7-4F5D-BBE8-7AF510D8794F}" type="datetime1">
              <a:rPr lang="ro-RO" smtClean="0"/>
              <a:t>29.01.2024</a:t>
            </a:fld>
            <a:endParaRPr lang="ro-RO"/>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o-RO"/>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B87BA8-95CB-4B61-8DE0-1EBF67B0BB6C}" type="slidenum">
              <a:rPr lang="ro-RO" smtClean="0"/>
              <a:t>‹#›</a:t>
            </a:fld>
            <a:endParaRPr lang="ro-RO"/>
          </a:p>
        </p:txBody>
      </p:sp>
    </p:spTree>
    <p:extLst>
      <p:ext uri="{BB962C8B-B14F-4D97-AF65-F5344CB8AC3E}">
        <p14:creationId xmlns:p14="http://schemas.microsoft.com/office/powerpoint/2010/main" val="151172653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ioterra.ro/"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mailto:rector@bioterra.r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1</a:t>
            </a:fld>
            <a:endParaRPr lang="ro-RO" dirty="0"/>
          </a:p>
        </p:txBody>
      </p:sp>
      <p:sp>
        <p:nvSpPr>
          <p:cNvPr id="5" name="Titlu 1">
            <a:extLst>
              <a:ext uri="{FF2B5EF4-FFF2-40B4-BE49-F238E27FC236}">
                <a16:creationId xmlns:a16="http://schemas.microsoft.com/office/drawing/2014/main" id="{5812DC63-1780-5D1B-271C-DF542A4C5007}"/>
              </a:ext>
            </a:extLst>
          </p:cNvPr>
          <p:cNvSpPr txBox="1">
            <a:spLocks/>
          </p:cNvSpPr>
          <p:nvPr/>
        </p:nvSpPr>
        <p:spPr>
          <a:xfrm>
            <a:off x="766120" y="2281225"/>
            <a:ext cx="10381649" cy="242146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ro-RO" sz="5400" b="1" dirty="0">
                <a:latin typeface="+mn-lt"/>
              </a:rPr>
              <a:t>Fenomenul placebo, factori, </a:t>
            </a:r>
            <a:r>
              <a:rPr lang="ro-RO" sz="5400" b="1" dirty="0" err="1">
                <a:latin typeface="+mn-lt"/>
              </a:rPr>
              <a:t>mecaniSme</a:t>
            </a:r>
            <a:endParaRPr lang="ro-RO" sz="13800" b="1" dirty="0">
              <a:latin typeface="+mn-lt"/>
            </a:endParaRPr>
          </a:p>
        </p:txBody>
      </p:sp>
      <p:sp>
        <p:nvSpPr>
          <p:cNvPr id="7" name="Subtitlu 2">
            <a:extLst>
              <a:ext uri="{FF2B5EF4-FFF2-40B4-BE49-F238E27FC236}">
                <a16:creationId xmlns:a16="http://schemas.microsoft.com/office/drawing/2014/main" id="{C7BD6FAA-9318-6F93-7265-3F42A9FC41DE}"/>
              </a:ext>
            </a:extLst>
          </p:cNvPr>
          <p:cNvSpPr txBox="1">
            <a:spLocks/>
          </p:cNvSpPr>
          <p:nvPr/>
        </p:nvSpPr>
        <p:spPr>
          <a:xfrm>
            <a:off x="7328546" y="5246064"/>
            <a:ext cx="4399005" cy="925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lgn="r">
              <a:lnSpc>
                <a:spcPct val="120000"/>
              </a:lnSpc>
            </a:pPr>
            <a:r>
              <a:rPr lang="ro-RO" sz="3200" b="1" dirty="0"/>
              <a:t>Dr. JARI</a:t>
            </a:r>
            <a:r>
              <a:rPr lang="en-US" sz="3200" b="1" dirty="0"/>
              <a:t> </a:t>
            </a:r>
            <a:r>
              <a:rPr lang="ro-RO" sz="3200" b="1" dirty="0"/>
              <a:t>GABRIEL</a:t>
            </a:r>
          </a:p>
        </p:txBody>
      </p:sp>
      <p:sp>
        <p:nvSpPr>
          <p:cNvPr id="29" name="Rectangle 28">
            <a:extLst>
              <a:ext uri="{FF2B5EF4-FFF2-40B4-BE49-F238E27FC236}">
                <a16:creationId xmlns:a16="http://schemas.microsoft.com/office/drawing/2014/main" id="{1D96AB13-6231-446F-B07B-5E39EB18857B}"/>
              </a:ext>
            </a:extLst>
          </p:cNvPr>
          <p:cNvSpPr>
            <a:spLocks noChangeArrowheads="1"/>
          </p:cNvSpPr>
          <p:nvPr/>
        </p:nvSpPr>
        <p:spPr bwMode="auto">
          <a:xfrm>
            <a:off x="-38100" y="0"/>
            <a:ext cx="1223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51" name="Picture 13">
            <a:extLst>
              <a:ext uri="{FF2B5EF4-FFF2-40B4-BE49-F238E27FC236}">
                <a16:creationId xmlns:a16="http://schemas.microsoft.com/office/drawing/2014/main" id="{BE5D90BD-523A-487D-BAE4-77A3A87D7C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600" y="377824"/>
            <a:ext cx="1146573" cy="1146572"/>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a:extLst>
              <a:ext uri="{FF2B5EF4-FFF2-40B4-BE49-F238E27FC236}">
                <a16:creationId xmlns:a16="http://schemas.microsoft.com/office/drawing/2014/main" id="{B0DF9D41-52C3-4791-B001-D475C0783F75}"/>
              </a:ext>
            </a:extLst>
          </p:cNvPr>
          <p:cNvSpPr>
            <a:spLocks noChangeArrowheads="1"/>
          </p:cNvSpPr>
          <p:nvPr/>
        </p:nvSpPr>
        <p:spPr bwMode="auto">
          <a:xfrm>
            <a:off x="1890589" y="152025"/>
            <a:ext cx="4893276"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en-US" sz="14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MINISTERUL EDUCA</a:t>
            </a:r>
            <a:r>
              <a:rPr kumimoji="0" lang="ro-RO" altLang="en-US" sz="14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Ț</a:t>
            </a:r>
            <a:r>
              <a:rPr kumimoji="0" lang="it-IT" altLang="en-US" sz="14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IEI</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UNIVERSITATEA BIOTERRA din BUCUREŞTI</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en-US" sz="12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Acreditat</a:t>
            </a:r>
            <a:r>
              <a:rPr kumimoji="0" lang="ro-RO" altLang="en-US" sz="12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ă</a:t>
            </a:r>
            <a:r>
              <a:rPr kumimoji="0" lang="it-IT" altLang="en-US" sz="12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prin legea 480/2002 publicat</a:t>
            </a:r>
            <a:r>
              <a:rPr kumimoji="0" lang="ro-RO" altLang="en-US" sz="12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ă</a:t>
            </a:r>
            <a:r>
              <a:rPr kumimoji="0" lang="it-IT" altLang="en-US" sz="12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a:t>
            </a:r>
            <a:r>
              <a:rPr kumimoji="0" lang="ro-RO" altLang="en-US" sz="12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î</a:t>
            </a:r>
            <a:r>
              <a:rPr kumimoji="0" lang="it-IT" altLang="en-US" sz="12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 M.O. n.r. 518 din 17.07.2002</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Str. G</a:t>
            </a:r>
            <a:r>
              <a:rPr kumimoji="0" lang="ro-RO"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â</a:t>
            </a:r>
            <a:r>
              <a:rPr kumimoji="0" lang="it-IT"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rlei, Nr 81, Sector 1, Bucure</a:t>
            </a:r>
            <a:r>
              <a:rPr kumimoji="0" lang="ro-RO"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ș</a:t>
            </a:r>
            <a:r>
              <a:rPr kumimoji="0" lang="it-IT"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ti, Rom</a:t>
            </a:r>
            <a:r>
              <a:rPr kumimoji="0" lang="ro-RO"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â</a:t>
            </a:r>
            <a:r>
              <a:rPr kumimoji="0" lang="it-IT"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nia</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en-US" sz="12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Tel: 021.490.61.29 ; 021.269.34.47 ; Fax: 021. 490.61.29</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algn="ctr" defTabSz="914400" eaLnBrk="0" fontAlgn="base" hangingPunct="0">
              <a:spcBef>
                <a:spcPct val="0"/>
              </a:spcBef>
              <a:spcAft>
                <a:spcPct val="0"/>
              </a:spcAft>
            </a:pPr>
            <a:r>
              <a:rPr kumimoji="0" lang="it-IT"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hlinkClick r:id="rId3"/>
              </a:rPr>
              <a:t>www.bioterra.ro</a:t>
            </a:r>
            <a:r>
              <a:rPr kumimoji="0" lang="it-IT"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e-mail: </a:t>
            </a:r>
            <a:r>
              <a:rPr kumimoji="0" lang="it-IT"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hlinkClick r:id="rId4"/>
              </a:rPr>
              <a:t>rector@bioterra.ro</a:t>
            </a:r>
            <a:endParaRPr kumimoji="0" lang="it-IT" altLang="en-US" sz="1200" b="1"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algn="ctr" defTabSz="914400" eaLnBrk="0" fontAlgn="base" hangingPunct="0">
              <a:spcBef>
                <a:spcPct val="0"/>
              </a:spcBef>
              <a:spcAft>
                <a:spcPct val="0"/>
              </a:spcAft>
            </a:pPr>
            <a:r>
              <a:rPr lang="ro-RO" b="1" dirty="0"/>
              <a:t>FACULTATEA DE ASISTENȚĂ MEDICALĂ GENERALĂ</a:t>
            </a:r>
          </a:p>
        </p:txBody>
      </p:sp>
    </p:spTree>
    <p:extLst>
      <p:ext uri="{BB962C8B-B14F-4D97-AF65-F5344CB8AC3E}">
        <p14:creationId xmlns:p14="http://schemas.microsoft.com/office/powerpoint/2010/main" val="3510302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10</a:t>
            </a:fld>
            <a:endParaRPr lang="ro-RO" dirty="0"/>
          </a:p>
        </p:txBody>
      </p:sp>
      <p:sp>
        <p:nvSpPr>
          <p:cNvPr id="9" name="Substituent conținut 2">
            <a:extLst>
              <a:ext uri="{FF2B5EF4-FFF2-40B4-BE49-F238E27FC236}">
                <a16:creationId xmlns:a16="http://schemas.microsoft.com/office/drawing/2014/main" id="{0AC4FDF7-D2CD-D69A-6B92-0888605366B3}"/>
              </a:ext>
            </a:extLst>
          </p:cNvPr>
          <p:cNvSpPr>
            <a:spLocks noGrp="1"/>
          </p:cNvSpPr>
          <p:nvPr>
            <p:ph idx="1"/>
          </p:nvPr>
        </p:nvSpPr>
        <p:spPr>
          <a:xfrm>
            <a:off x="469557" y="617837"/>
            <a:ext cx="11324967" cy="5696464"/>
          </a:xfrm>
        </p:spPr>
        <p:txBody>
          <a:bodyPr>
            <a:normAutofit/>
          </a:bodyPr>
          <a:lstStyle/>
          <a:p>
            <a:pPr algn="just">
              <a:lnSpc>
                <a:spcPct val="150000"/>
              </a:lnSpc>
              <a:spcAft>
                <a:spcPts val="300"/>
              </a:spcAft>
            </a:pPr>
            <a:r>
              <a:rPr lang="ro-RO" sz="2800" dirty="0">
                <a:latin typeface="Times New Roman" panose="02020603050405020304" pitchFamily="18" charset="0"/>
                <a:ea typeface="Calibri" panose="020F0502020204030204" pitchFamily="34" charset="0"/>
              </a:rPr>
              <a:t>Totuși, utilizarea placebo în cercetarea medicală ridică întrebări etice importante. De exemplu, când este adecvat să înșeli pacienții și să li se administreze un tratament inactiv? Aceasta implică o dilemă etică legată de consimțământul informat al pacienților. Pe de o parte, dezvăluirea utilizării unui placebo poate afecta negativ efectul acestuia, pe de altă parte, pacienții au dreptul să fie informați corect și să își dea acordul în mod adecvat.</a:t>
            </a:r>
          </a:p>
          <a:p>
            <a:endParaRPr lang="ro-RO" sz="4000" dirty="0"/>
          </a:p>
        </p:txBody>
      </p:sp>
    </p:spTree>
    <p:extLst>
      <p:ext uri="{BB962C8B-B14F-4D97-AF65-F5344CB8AC3E}">
        <p14:creationId xmlns:p14="http://schemas.microsoft.com/office/powerpoint/2010/main" val="1579228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11</a:t>
            </a:fld>
            <a:endParaRPr lang="ro-RO" dirty="0"/>
          </a:p>
        </p:txBody>
      </p:sp>
      <p:sp>
        <p:nvSpPr>
          <p:cNvPr id="7" name="Substituent conținut 2">
            <a:extLst>
              <a:ext uri="{FF2B5EF4-FFF2-40B4-BE49-F238E27FC236}">
                <a16:creationId xmlns:a16="http://schemas.microsoft.com/office/drawing/2014/main" id="{FED1721F-96E9-924C-4E72-6F33A4BB001A}"/>
              </a:ext>
            </a:extLst>
          </p:cNvPr>
          <p:cNvSpPr>
            <a:spLocks noGrp="1"/>
          </p:cNvSpPr>
          <p:nvPr>
            <p:ph idx="1"/>
          </p:nvPr>
        </p:nvSpPr>
        <p:spPr>
          <a:xfrm>
            <a:off x="469557" y="617837"/>
            <a:ext cx="11324967" cy="5696464"/>
          </a:xfrm>
        </p:spPr>
        <p:txBody>
          <a:bodyPr>
            <a:normAutofit/>
          </a:bodyPr>
          <a:lstStyle/>
          <a:p>
            <a:pPr algn="just">
              <a:lnSpc>
                <a:spcPct val="150000"/>
              </a:lnSpc>
            </a:pPr>
            <a:r>
              <a:rPr lang="ro-RO" sz="2800" dirty="0">
                <a:latin typeface="Times New Roman" panose="02020603050405020304" pitchFamily="18" charset="0"/>
                <a:ea typeface="Calibri" panose="020F0502020204030204" pitchFamily="34" charset="0"/>
              </a:rPr>
              <a:t>În plus, efectul placebo poate fi întărit sau influențat de diferite variabile, precum relația dintre medic – pacient – asistent medical, așteptările și atitudinile acestora, precum și contextul în care tratamentul este administrat. Toate acestea adaugă complexitate fenomenului și subliniază necesitatea unei abordări responsabile și etice în utilizarea placebo atât în practica medicală cât și în cercetare.</a:t>
            </a:r>
          </a:p>
        </p:txBody>
      </p:sp>
    </p:spTree>
    <p:extLst>
      <p:ext uri="{BB962C8B-B14F-4D97-AF65-F5344CB8AC3E}">
        <p14:creationId xmlns:p14="http://schemas.microsoft.com/office/powerpoint/2010/main" val="3401618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12</a:t>
            </a:fld>
            <a:endParaRPr lang="ro-RO" dirty="0"/>
          </a:p>
        </p:txBody>
      </p:sp>
      <p:sp>
        <p:nvSpPr>
          <p:cNvPr id="7" name="Substituent conținut 2">
            <a:extLst>
              <a:ext uri="{FF2B5EF4-FFF2-40B4-BE49-F238E27FC236}">
                <a16:creationId xmlns:a16="http://schemas.microsoft.com/office/drawing/2014/main" id="{FED1721F-96E9-924C-4E72-6F33A4BB001A}"/>
              </a:ext>
            </a:extLst>
          </p:cNvPr>
          <p:cNvSpPr>
            <a:spLocks noGrp="1"/>
          </p:cNvSpPr>
          <p:nvPr>
            <p:ph idx="1"/>
          </p:nvPr>
        </p:nvSpPr>
        <p:spPr>
          <a:xfrm>
            <a:off x="469557" y="617837"/>
            <a:ext cx="11324967" cy="5696464"/>
          </a:xfrm>
        </p:spPr>
        <p:txBody>
          <a:bodyPr>
            <a:normAutofit/>
          </a:bodyPr>
          <a:lstStyle/>
          <a:p>
            <a:pPr algn="just">
              <a:lnSpc>
                <a:spcPct val="150000"/>
              </a:lnSpc>
            </a:pPr>
            <a:r>
              <a:rPr lang="ro-RO" sz="2800" dirty="0">
                <a:latin typeface="Times New Roman" panose="02020603050405020304" pitchFamily="18" charset="0"/>
                <a:ea typeface="Calibri" panose="020F0502020204030204" pitchFamily="34" charset="0"/>
              </a:rPr>
              <a:t>Vreau să amintim în final, că pe lângă efectul placebo există și efectul „Nocebo”. Acest fenomen este opusul efectului placebo. Atunci când un pacient crede că va avea efecte secundare neplăcute sau va experimenta o deteriorare a stării sale de sănătate după administrarea unui tratament, acest lucru poate duce la manifestarea unui „nocebo”. Cu alte cuvinte, așteptările negative ale pacientului pot provoca apariția sau intensificarea simptomelor adverse, chiar dacă tratamentul în sine nu are efecte secundare reale sau nocive (</a:t>
            </a:r>
            <a:r>
              <a:rPr lang="ro-RO" sz="2800" dirty="0" err="1">
                <a:latin typeface="Times New Roman" panose="02020603050405020304" pitchFamily="18" charset="0"/>
                <a:ea typeface="Calibri" panose="020F0502020204030204" pitchFamily="34" charset="0"/>
              </a:rPr>
              <a:t>Colloca</a:t>
            </a:r>
            <a:r>
              <a:rPr lang="ro-RO" sz="2800" dirty="0">
                <a:latin typeface="Times New Roman" panose="02020603050405020304" pitchFamily="18" charset="0"/>
                <a:ea typeface="Calibri" panose="020F0502020204030204" pitchFamily="34" charset="0"/>
              </a:rPr>
              <a:t> &amp; Barsky, 2020).</a:t>
            </a:r>
          </a:p>
        </p:txBody>
      </p:sp>
    </p:spTree>
    <p:extLst>
      <p:ext uri="{BB962C8B-B14F-4D97-AF65-F5344CB8AC3E}">
        <p14:creationId xmlns:p14="http://schemas.microsoft.com/office/powerpoint/2010/main" val="1961276955"/>
      </p:ext>
    </p:extLst>
  </p:cSld>
  <p:clrMapOvr>
    <a:masterClrMapping/>
  </p:clrMapOvr>
  <mc:AlternateContent xmlns:mc="http://schemas.openxmlformats.org/markup-compatibility/2006" xmlns:p14="http://schemas.microsoft.com/office/powerpoint/2010/main">
    <mc:Choice Requires="p14">
      <p:transition spd="slow" p14:dur="2000" advTm="5235"/>
    </mc:Choice>
    <mc:Fallback xmlns="">
      <p:transition spd="slow" advTm="523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13</a:t>
            </a:fld>
            <a:endParaRPr lang="ro-RO" dirty="0"/>
          </a:p>
        </p:txBody>
      </p:sp>
      <p:sp>
        <p:nvSpPr>
          <p:cNvPr id="7" name="Substituent conținut 2">
            <a:extLst>
              <a:ext uri="{FF2B5EF4-FFF2-40B4-BE49-F238E27FC236}">
                <a16:creationId xmlns:a16="http://schemas.microsoft.com/office/drawing/2014/main" id="{FED1721F-96E9-924C-4E72-6F33A4BB001A}"/>
              </a:ext>
            </a:extLst>
          </p:cNvPr>
          <p:cNvSpPr>
            <a:spLocks noGrp="1"/>
          </p:cNvSpPr>
          <p:nvPr>
            <p:ph idx="1"/>
          </p:nvPr>
        </p:nvSpPr>
        <p:spPr>
          <a:xfrm>
            <a:off x="469557" y="617837"/>
            <a:ext cx="11324967" cy="5696464"/>
          </a:xfrm>
        </p:spPr>
        <p:txBody>
          <a:bodyPr>
            <a:normAutofit/>
          </a:bodyPr>
          <a:lstStyle/>
          <a:p>
            <a:pPr marL="0" indent="0" algn="ctr">
              <a:lnSpc>
                <a:spcPct val="150000"/>
              </a:lnSpc>
              <a:buNone/>
            </a:pPr>
            <a:r>
              <a:rPr lang="ro-RO" sz="2800" dirty="0">
                <a:latin typeface="Times New Roman" panose="02020603050405020304" pitchFamily="18" charset="0"/>
                <a:ea typeface="Calibri" panose="020F0502020204030204" pitchFamily="34" charset="0"/>
              </a:rPr>
              <a:t>BIBLIOGRAFIE:</a:t>
            </a:r>
          </a:p>
          <a:p>
            <a:pPr marL="457200" indent="-457200" algn="just">
              <a:lnSpc>
                <a:spcPct val="107000"/>
              </a:lnSpc>
              <a:spcAft>
                <a:spcPts val="800"/>
              </a:spcAft>
            </a:pP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Benedetti</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F. (2014). </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Placebo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effects</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understanding</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mechanisms</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in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health</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disease</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Oxford University Press.</a:t>
            </a:r>
            <a:endParaRPr lang="ro-RO"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Benson</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H. (1996). The placebo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effect</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autonomic</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nervous</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system</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evidence</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for an intimate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relationship</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Integrative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Physiological</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Behavioral</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Science</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31(3)</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305-318.</a:t>
            </a:r>
          </a:p>
          <a:p>
            <a:pPr marL="457200" indent="-457200" algn="just">
              <a:lnSpc>
                <a:spcPct val="107000"/>
              </a:lnSpc>
              <a:spcAft>
                <a:spcPts val="800"/>
              </a:spcAft>
            </a:pP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Colloca</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L. b. (2020). Placebo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Nocebo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Effects</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New England Journal of Medicine, 382(6)</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554-561.</a:t>
            </a:r>
          </a:p>
          <a:p>
            <a:pPr marL="457200" indent="-457200" algn="just">
              <a:lnSpc>
                <a:spcPct val="107000"/>
              </a:lnSpc>
              <a:spcAft>
                <a:spcPts val="800"/>
              </a:spcAft>
            </a:pP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Jones, A. K. (2019). Individual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differences</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in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placebo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nocebo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effects</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Journal of </a:t>
            </a:r>
            <a:r>
              <a:rPr lang="ro-RO" sz="2400" i="1" kern="100" dirty="0" err="1">
                <a:effectLst/>
                <a:latin typeface="Times New Roman" panose="02020603050405020304" pitchFamily="18" charset="0"/>
                <a:ea typeface="Calibri" panose="020F0502020204030204" pitchFamily="34" charset="0"/>
                <a:cs typeface="Times New Roman" panose="02020603050405020304" pitchFamily="18" charset="0"/>
              </a:rPr>
              <a:t>Neuroscience</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 39(4)</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653-659.</a:t>
            </a:r>
          </a:p>
          <a:p>
            <a:pPr marL="457200" indent="-457200" algn="just">
              <a:lnSpc>
                <a:spcPct val="107000"/>
              </a:lnSpc>
              <a:spcAft>
                <a:spcPts val="800"/>
              </a:spcAft>
            </a:pP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Kaptchuk</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T. J. (2015). Placebo </a:t>
            </a:r>
            <a:r>
              <a:rPr lang="ro-RO" sz="2400" kern="100" dirty="0" err="1">
                <a:effectLst/>
                <a:latin typeface="Times New Roman" panose="02020603050405020304" pitchFamily="18" charset="0"/>
                <a:ea typeface="Calibri" panose="020F0502020204030204" pitchFamily="34" charset="0"/>
                <a:cs typeface="Times New Roman" panose="02020603050405020304" pitchFamily="18" charset="0"/>
              </a:rPr>
              <a:t>Effects</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in Medicine. </a:t>
            </a:r>
            <a:r>
              <a:rPr lang="ro-RO" sz="2400" i="1" kern="100" dirty="0">
                <a:effectLst/>
                <a:latin typeface="Times New Roman" panose="02020603050405020304" pitchFamily="18" charset="0"/>
                <a:ea typeface="Calibri" panose="020F0502020204030204" pitchFamily="34" charset="0"/>
                <a:cs typeface="Times New Roman" panose="02020603050405020304" pitchFamily="18" charset="0"/>
              </a:rPr>
              <a:t>New England Journal of Medicine, 373(1)</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8-9.</a:t>
            </a:r>
            <a:endParaRPr lang="ro-RO"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1280959"/>
      </p:ext>
    </p:extLst>
  </p:cSld>
  <p:clrMapOvr>
    <a:masterClrMapping/>
  </p:clrMapOvr>
  <mc:AlternateContent xmlns:mc="http://schemas.openxmlformats.org/markup-compatibility/2006" xmlns:p14="http://schemas.microsoft.com/office/powerpoint/2010/main">
    <mc:Choice Requires="p14">
      <p:transition spd="slow" p14:dur="2000" advTm="5235"/>
    </mc:Choice>
    <mc:Fallback xmlns="">
      <p:transition spd="slow" advTm="523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14</a:t>
            </a:fld>
            <a:endParaRPr lang="ro-RO" dirty="0"/>
          </a:p>
        </p:txBody>
      </p:sp>
      <p:sp>
        <p:nvSpPr>
          <p:cNvPr id="7" name="Substituent conținut 2">
            <a:extLst>
              <a:ext uri="{FF2B5EF4-FFF2-40B4-BE49-F238E27FC236}">
                <a16:creationId xmlns:a16="http://schemas.microsoft.com/office/drawing/2014/main" id="{FED1721F-96E9-924C-4E72-6F33A4BB001A}"/>
              </a:ext>
            </a:extLst>
          </p:cNvPr>
          <p:cNvSpPr>
            <a:spLocks noGrp="1"/>
          </p:cNvSpPr>
          <p:nvPr>
            <p:ph idx="1"/>
          </p:nvPr>
        </p:nvSpPr>
        <p:spPr>
          <a:xfrm>
            <a:off x="469557" y="617837"/>
            <a:ext cx="11324967" cy="5696464"/>
          </a:xfrm>
        </p:spPr>
        <p:txBody>
          <a:bodyPr>
            <a:normAutofit/>
          </a:bodyPr>
          <a:lstStyle/>
          <a:p>
            <a:pPr marL="0" indent="0" algn="ctr">
              <a:lnSpc>
                <a:spcPct val="150000"/>
              </a:lnSpc>
              <a:buNone/>
            </a:pPr>
            <a:r>
              <a:rPr lang="ro-RO" sz="3200" dirty="0">
                <a:latin typeface="Times New Roman" panose="02020603050405020304" pitchFamily="18" charset="0"/>
                <a:ea typeface="Calibri" panose="020F0502020204030204" pitchFamily="34" charset="0"/>
              </a:rPr>
              <a:t>MULȚUMESC!</a:t>
            </a:r>
          </a:p>
        </p:txBody>
      </p:sp>
    </p:spTree>
    <p:extLst>
      <p:ext uri="{BB962C8B-B14F-4D97-AF65-F5344CB8AC3E}">
        <p14:creationId xmlns:p14="http://schemas.microsoft.com/office/powerpoint/2010/main" val="2525965427"/>
      </p:ext>
    </p:extLst>
  </p:cSld>
  <p:clrMapOvr>
    <a:masterClrMapping/>
  </p:clrMapOvr>
  <mc:AlternateContent xmlns:mc="http://schemas.openxmlformats.org/markup-compatibility/2006" xmlns:p14="http://schemas.microsoft.com/office/powerpoint/2010/main">
    <mc:Choice Requires="p14">
      <p:transition spd="slow" p14:dur="2000" advTm="5235"/>
    </mc:Choice>
    <mc:Fallback xmlns="">
      <p:transition spd="slow" advTm="523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2</a:t>
            </a:fld>
            <a:endParaRPr lang="ro-RO" dirty="0"/>
          </a:p>
        </p:txBody>
      </p:sp>
      <p:sp>
        <p:nvSpPr>
          <p:cNvPr id="2" name="Substituent conținut 2">
            <a:extLst>
              <a:ext uri="{FF2B5EF4-FFF2-40B4-BE49-F238E27FC236}">
                <a16:creationId xmlns:a16="http://schemas.microsoft.com/office/drawing/2014/main" id="{2576BA94-B0E9-544D-8AC4-0103C5E4B145}"/>
              </a:ext>
            </a:extLst>
          </p:cNvPr>
          <p:cNvSpPr>
            <a:spLocks noGrp="1"/>
          </p:cNvSpPr>
          <p:nvPr>
            <p:ph idx="1"/>
          </p:nvPr>
        </p:nvSpPr>
        <p:spPr>
          <a:xfrm>
            <a:off x="469557" y="247357"/>
            <a:ext cx="11324967" cy="6354330"/>
          </a:xfrm>
        </p:spPr>
        <p:txBody>
          <a:bodyPr>
            <a:normAutofit lnSpcReduction="10000"/>
          </a:bodyPr>
          <a:lstStyle/>
          <a:p>
            <a:pPr algn="just">
              <a:lnSpc>
                <a:spcPct val="150000"/>
              </a:lnSpc>
            </a:pPr>
            <a:r>
              <a:rPr lang="ro-RO" sz="2800" dirty="0">
                <a:latin typeface="Times New Roman" panose="02020603050405020304" pitchFamily="18" charset="0"/>
                <a:ea typeface="Calibri" panose="020F0502020204030204" pitchFamily="34" charset="0"/>
              </a:rPr>
              <a:t>Progresele științifice în biochimia modernă, expansiunea producției industriale de medicamente, descoperirea de noi molecule, substanțe și dispozitive medicale, elaborarea legislației și reglementărilor privind înregistrarea medicamentelor de către autoritățile competente, au impus necesitatea demonstrării siguranței și eficacității medicamentelor și a dispozitivelor medicale. Această cerință implică cercetarea efectului real al medicamentelor, identificarea potențialelor efecte secundare pe toate planurile: fizic și psihic. Prin urmare, unul dintre aspectele cruciale ale terapiei medicamentoase, precum și ale cercetării în domeniul farmacodinamiei chimice, îl reprezintă efectul placebo și rolul său.</a:t>
            </a:r>
          </a:p>
        </p:txBody>
      </p:sp>
    </p:spTree>
    <p:extLst>
      <p:ext uri="{BB962C8B-B14F-4D97-AF65-F5344CB8AC3E}">
        <p14:creationId xmlns:p14="http://schemas.microsoft.com/office/powerpoint/2010/main" val="110188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3</a:t>
            </a:fld>
            <a:endParaRPr lang="ro-RO" dirty="0"/>
          </a:p>
        </p:txBody>
      </p:sp>
      <p:sp>
        <p:nvSpPr>
          <p:cNvPr id="2" name="Substituent conținut 2">
            <a:extLst>
              <a:ext uri="{FF2B5EF4-FFF2-40B4-BE49-F238E27FC236}">
                <a16:creationId xmlns:a16="http://schemas.microsoft.com/office/drawing/2014/main" id="{2576BA94-B0E9-544D-8AC4-0103C5E4B145}"/>
              </a:ext>
            </a:extLst>
          </p:cNvPr>
          <p:cNvSpPr>
            <a:spLocks noGrp="1"/>
          </p:cNvSpPr>
          <p:nvPr>
            <p:ph idx="1"/>
          </p:nvPr>
        </p:nvSpPr>
        <p:spPr>
          <a:xfrm>
            <a:off x="469557" y="247357"/>
            <a:ext cx="11324967" cy="6354330"/>
          </a:xfrm>
        </p:spPr>
        <p:txBody>
          <a:bodyPr>
            <a:normAutofit/>
          </a:bodyPr>
          <a:lstStyle/>
          <a:p>
            <a:pPr algn="just">
              <a:lnSpc>
                <a:spcPct val="150000"/>
              </a:lnSpc>
            </a:pPr>
            <a:r>
              <a:rPr lang="ro-RO" sz="2800" dirty="0">
                <a:latin typeface="Times New Roman" panose="02020603050405020304" pitchFamily="18" charset="0"/>
                <a:ea typeface="Calibri" panose="020F0502020204030204" pitchFamily="34" charset="0"/>
              </a:rPr>
              <a:t>Termenul „placebo” a suferit o evoluție lungă și a dobândit progresiv semnificații variate în timp. Originar din cuvântul ebraic „</a:t>
            </a:r>
            <a:r>
              <a:rPr lang="ro-RO" sz="2800" dirty="0" err="1">
                <a:latin typeface="Times New Roman" panose="02020603050405020304" pitchFamily="18" charset="0"/>
                <a:ea typeface="Calibri" panose="020F0502020204030204" pitchFamily="34" charset="0"/>
              </a:rPr>
              <a:t>ethaalik</a:t>
            </a:r>
            <a:r>
              <a:rPr lang="ro-RO" sz="2800" dirty="0">
                <a:latin typeface="Times New Roman" panose="02020603050405020304" pitchFamily="18" charset="0"/>
                <a:ea typeface="Calibri" panose="020F0502020204030204" pitchFamily="34" charset="0"/>
              </a:rPr>
              <a:t>”, acesta este echivalentul viitor al verbului latin „</a:t>
            </a:r>
            <a:r>
              <a:rPr lang="ro-RO" sz="2800" dirty="0" err="1">
                <a:latin typeface="Times New Roman" panose="02020603050405020304" pitchFamily="18" charset="0"/>
                <a:ea typeface="Calibri" panose="020F0502020204030204" pitchFamily="34" charset="0"/>
              </a:rPr>
              <a:t>placeo</a:t>
            </a:r>
            <a:r>
              <a:rPr lang="ro-RO" sz="2800" dirty="0">
                <a:latin typeface="Times New Roman" panose="02020603050405020304" pitchFamily="18" charset="0"/>
                <a:ea typeface="Calibri" panose="020F0502020204030204" pitchFamily="34" charset="0"/>
              </a:rPr>
              <a:t>” (a plăcea) și poate fi tradus ca „voi plăcea” sau mai bine cu „voi fi plăcut”. Prin această semnificație, cuvântul definește așteptarea unui pacient atunci când i se prescrie un medicament, în speranța ca acesta să aibă un efect benefic și plăcut.</a:t>
            </a:r>
          </a:p>
        </p:txBody>
      </p:sp>
    </p:spTree>
    <p:extLst>
      <p:ext uri="{BB962C8B-B14F-4D97-AF65-F5344CB8AC3E}">
        <p14:creationId xmlns:p14="http://schemas.microsoft.com/office/powerpoint/2010/main" val="2704283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4</a:t>
            </a:fld>
            <a:endParaRPr lang="ro-RO" dirty="0"/>
          </a:p>
        </p:txBody>
      </p:sp>
      <p:sp>
        <p:nvSpPr>
          <p:cNvPr id="6" name="Substituent conținut 2">
            <a:extLst>
              <a:ext uri="{FF2B5EF4-FFF2-40B4-BE49-F238E27FC236}">
                <a16:creationId xmlns:a16="http://schemas.microsoft.com/office/drawing/2014/main" id="{6D4383A5-2A0C-9670-DA51-A7591ADC750F}"/>
              </a:ext>
            </a:extLst>
          </p:cNvPr>
          <p:cNvSpPr txBox="1">
            <a:spLocks/>
          </p:cNvSpPr>
          <p:nvPr/>
        </p:nvSpPr>
        <p:spPr>
          <a:xfrm>
            <a:off x="469557" y="247357"/>
            <a:ext cx="11324967" cy="6354330"/>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a:lnSpc>
                <a:spcPct val="150000"/>
              </a:lnSpc>
              <a:spcAft>
                <a:spcPts val="300"/>
              </a:spcAft>
            </a:pPr>
            <a:r>
              <a:rPr lang="ro-RO" sz="2800" dirty="0">
                <a:latin typeface="Times New Roman" panose="02020603050405020304" pitchFamily="18" charset="0"/>
                <a:ea typeface="Calibri" panose="020F0502020204030204" pitchFamily="34" charset="0"/>
              </a:rPr>
              <a:t>Există mai multe definiții ale termenului „placebo” în contextul medical, care reflectă diversitatea utilizării sale în cercetarea și practica medicală:</a:t>
            </a:r>
          </a:p>
          <a:p>
            <a:pPr marL="800100" lvl="1" indent="-342900" algn="just">
              <a:lnSpc>
                <a:spcPct val="150000"/>
              </a:lnSpc>
              <a:spcAft>
                <a:spcPts val="300"/>
              </a:spcAft>
              <a:buFont typeface="Wingdings" panose="05000000000000000000" pitchFamily="2" charset="2"/>
              <a:buChar char=""/>
            </a:pPr>
            <a:r>
              <a:rPr lang="ro-RO" sz="2400" i="1" dirty="0">
                <a:latin typeface="Times New Roman" panose="02020603050405020304" pitchFamily="18" charset="0"/>
                <a:ea typeface="Calibri" panose="020F0502020204030204" pitchFamily="34" charset="0"/>
              </a:rPr>
              <a:t>„Orice tratament folosit intenționat pentru efectul nespecific psihologic sau psihofiziologic”</a:t>
            </a:r>
            <a:r>
              <a:rPr lang="ro-RO" sz="2400" dirty="0">
                <a:latin typeface="Times New Roman" panose="02020603050405020304" pitchFamily="18" charset="0"/>
                <a:ea typeface="Calibri" panose="020F0502020204030204" pitchFamily="34" charset="0"/>
              </a:rPr>
              <a:t> (</a:t>
            </a:r>
            <a:r>
              <a:rPr lang="ro-RO" sz="2400" dirty="0" err="1">
                <a:latin typeface="Times New Roman" panose="02020603050405020304" pitchFamily="18" charset="0"/>
                <a:ea typeface="Calibri" panose="020F0502020204030204" pitchFamily="34" charset="0"/>
              </a:rPr>
              <a:t>Shapiro</a:t>
            </a:r>
            <a:r>
              <a:rPr lang="ro-RO" sz="2400" dirty="0">
                <a:latin typeface="Times New Roman" panose="02020603050405020304" pitchFamily="18" charset="0"/>
                <a:ea typeface="Calibri" panose="020F0502020204030204" pitchFamily="34" charset="0"/>
              </a:rPr>
              <a:t>, 1964);</a:t>
            </a:r>
          </a:p>
          <a:p>
            <a:pPr marL="800100" lvl="1" indent="-342900" algn="just">
              <a:lnSpc>
                <a:spcPct val="150000"/>
              </a:lnSpc>
              <a:spcAft>
                <a:spcPts val="300"/>
              </a:spcAft>
              <a:buFont typeface="Wingdings" panose="05000000000000000000" pitchFamily="2" charset="2"/>
              <a:buChar char=""/>
            </a:pPr>
            <a:r>
              <a:rPr lang="ro-RO" sz="2400" i="1" dirty="0">
                <a:latin typeface="Times New Roman" panose="02020603050405020304" pitchFamily="18" charset="0"/>
                <a:ea typeface="Calibri" panose="020F0502020204030204" pitchFamily="34" charset="0"/>
              </a:rPr>
              <a:t>„O intervenție destinată să simuleze terapia medicală, fără a avea un efect specific asupra suferinței sau a stării de sănătate pentru care este aplicată în prezent” </a:t>
            </a:r>
            <a:r>
              <a:rPr lang="ro-RO" sz="2400" dirty="0">
                <a:latin typeface="Times New Roman" panose="02020603050405020304" pitchFamily="18" charset="0"/>
                <a:ea typeface="Calibri" panose="020F0502020204030204" pitchFamily="34" charset="0"/>
              </a:rPr>
              <a:t>(</a:t>
            </a:r>
            <a:r>
              <a:rPr lang="ro-RO" sz="2400" dirty="0" err="1">
                <a:latin typeface="Times New Roman" panose="02020603050405020304" pitchFamily="18" charset="0"/>
                <a:ea typeface="Calibri" panose="020F0502020204030204" pitchFamily="34" charset="0"/>
              </a:rPr>
              <a:t>Benson</a:t>
            </a:r>
            <a:r>
              <a:rPr lang="ro-RO" sz="2400" dirty="0">
                <a:latin typeface="Times New Roman" panose="02020603050405020304" pitchFamily="18" charset="0"/>
                <a:ea typeface="Calibri" panose="020F0502020204030204" pitchFamily="34" charset="0"/>
              </a:rPr>
              <a:t> &amp; </a:t>
            </a:r>
            <a:r>
              <a:rPr lang="ro-RO" sz="2400" dirty="0" err="1">
                <a:latin typeface="Times New Roman" panose="02020603050405020304" pitchFamily="18" charset="0"/>
                <a:ea typeface="Calibri" panose="020F0502020204030204" pitchFamily="34" charset="0"/>
              </a:rPr>
              <a:t>Friedman</a:t>
            </a:r>
            <a:r>
              <a:rPr lang="ro-RO" sz="2400" dirty="0">
                <a:latin typeface="Times New Roman" panose="02020603050405020304" pitchFamily="18" charset="0"/>
                <a:ea typeface="Calibri" panose="020F0502020204030204" pitchFamily="34" charset="0"/>
              </a:rPr>
              <a:t>, 1996;);</a:t>
            </a:r>
          </a:p>
          <a:p>
            <a:pPr marL="800100" lvl="1" indent="-342900" algn="just">
              <a:lnSpc>
                <a:spcPct val="150000"/>
              </a:lnSpc>
              <a:spcAft>
                <a:spcPts val="300"/>
              </a:spcAft>
              <a:buFont typeface="Wingdings" panose="05000000000000000000" pitchFamily="2" charset="2"/>
              <a:buChar char=""/>
            </a:pPr>
            <a:r>
              <a:rPr lang="ro-RO" sz="2400" i="1" dirty="0">
                <a:latin typeface="Times New Roman" panose="02020603050405020304" pitchFamily="18" charset="0"/>
                <a:ea typeface="Calibri" panose="020F0502020204030204" pitchFamily="34" charset="0"/>
              </a:rPr>
              <a:t>„Orice procedură terapeutică (sau componentă a unei terapii) care este dată intenționat pentru a avea un efect, sau fără a se ști că are un efect asupra pacientului, simptomului, sindromului sau bolii, dar care este obiectivată în afara activității specifice pentru condiția prezentă tratată”</a:t>
            </a:r>
            <a:r>
              <a:rPr lang="ro-RO" sz="2400" dirty="0">
                <a:latin typeface="Times New Roman" panose="02020603050405020304" pitchFamily="18" charset="0"/>
                <a:ea typeface="Calibri" panose="020F0502020204030204" pitchFamily="34" charset="0"/>
              </a:rPr>
              <a:t> (De </a:t>
            </a:r>
            <a:r>
              <a:rPr lang="ro-RO" sz="2400" dirty="0" err="1">
                <a:latin typeface="Times New Roman" panose="02020603050405020304" pitchFamily="18" charset="0"/>
                <a:ea typeface="Calibri" panose="020F0502020204030204" pitchFamily="34" charset="0"/>
              </a:rPr>
              <a:t>Deyn</a:t>
            </a:r>
            <a:r>
              <a:rPr lang="ro-RO" sz="2400" dirty="0">
                <a:latin typeface="Times New Roman" panose="02020603050405020304" pitchFamily="18" charset="0"/>
                <a:ea typeface="Calibri" panose="020F0502020204030204" pitchFamily="34" charset="0"/>
              </a:rPr>
              <a:t> &amp; </a:t>
            </a:r>
            <a:r>
              <a:rPr lang="ro-RO" sz="2400" dirty="0" err="1">
                <a:latin typeface="Times New Roman" panose="02020603050405020304" pitchFamily="18" charset="0"/>
                <a:ea typeface="Calibri" panose="020F0502020204030204" pitchFamily="34" charset="0"/>
              </a:rPr>
              <a:t>Hooge</a:t>
            </a:r>
            <a:r>
              <a:rPr lang="ro-RO" sz="2400" dirty="0">
                <a:latin typeface="Times New Roman" panose="02020603050405020304" pitchFamily="18" charset="0"/>
                <a:ea typeface="Calibri" panose="020F0502020204030204" pitchFamily="34" charset="0"/>
              </a:rPr>
              <a:t>, 1996).</a:t>
            </a:r>
          </a:p>
        </p:txBody>
      </p:sp>
    </p:spTree>
    <p:extLst>
      <p:ext uri="{BB962C8B-B14F-4D97-AF65-F5344CB8AC3E}">
        <p14:creationId xmlns:p14="http://schemas.microsoft.com/office/powerpoint/2010/main" val="398256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5</a:t>
            </a:fld>
            <a:endParaRPr lang="ro-RO" dirty="0"/>
          </a:p>
        </p:txBody>
      </p:sp>
      <p:sp>
        <p:nvSpPr>
          <p:cNvPr id="2" name="Substituent conținut 2">
            <a:extLst>
              <a:ext uri="{FF2B5EF4-FFF2-40B4-BE49-F238E27FC236}">
                <a16:creationId xmlns:a16="http://schemas.microsoft.com/office/drawing/2014/main" id="{8945C8D9-7693-7AE8-5F26-904AA6183539}"/>
              </a:ext>
            </a:extLst>
          </p:cNvPr>
          <p:cNvSpPr>
            <a:spLocks noGrp="1"/>
          </p:cNvSpPr>
          <p:nvPr>
            <p:ph idx="1"/>
          </p:nvPr>
        </p:nvSpPr>
        <p:spPr>
          <a:xfrm>
            <a:off x="469557" y="333633"/>
            <a:ext cx="11324967" cy="6005384"/>
          </a:xfrm>
        </p:spPr>
        <p:txBody>
          <a:bodyPr>
            <a:normAutofit/>
          </a:bodyPr>
          <a:lstStyle/>
          <a:p>
            <a:pPr algn="just">
              <a:lnSpc>
                <a:spcPct val="150000"/>
              </a:lnSpc>
            </a:pPr>
            <a:r>
              <a:rPr lang="ro-RO" sz="2800" dirty="0">
                <a:effectLst/>
                <a:latin typeface="Times New Roman" panose="02020603050405020304" pitchFamily="18" charset="0"/>
                <a:ea typeface="Calibri" panose="020F0502020204030204" pitchFamily="34" charset="0"/>
              </a:rPr>
              <a:t>Efectul placebo este un fenomen complex și fascinant care a captat atenția comunității medicale și a cercetătorilor de-a lungul decadelor. Acest efect se referă la ameliorarea simptomelor sau la apariția unei îmbunătățiri în starea de sănătate a pacienților după administrarea unui tratament inactiv sau a unei proceduri medicale simulată, pur și simplu din cauza credinței acestora că tratamentul sau procedura este activă și eficace. Efectul placebo poate fi puternic și real, deși nu implică nicio substanță sau intervenție medicală cu efect terapeutic real.</a:t>
            </a:r>
          </a:p>
        </p:txBody>
      </p:sp>
    </p:spTree>
    <p:extLst>
      <p:ext uri="{BB962C8B-B14F-4D97-AF65-F5344CB8AC3E}">
        <p14:creationId xmlns:p14="http://schemas.microsoft.com/office/powerpoint/2010/main" val="426707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6</a:t>
            </a:fld>
            <a:endParaRPr lang="ro-RO" dirty="0"/>
          </a:p>
        </p:txBody>
      </p:sp>
      <p:sp>
        <p:nvSpPr>
          <p:cNvPr id="6" name="Substituent conținut 2">
            <a:extLst>
              <a:ext uri="{FF2B5EF4-FFF2-40B4-BE49-F238E27FC236}">
                <a16:creationId xmlns:a16="http://schemas.microsoft.com/office/drawing/2014/main" id="{03553F1C-3040-38EE-5F72-94A8F23E6AF2}"/>
              </a:ext>
            </a:extLst>
          </p:cNvPr>
          <p:cNvSpPr>
            <a:spLocks noGrp="1"/>
          </p:cNvSpPr>
          <p:nvPr>
            <p:ph idx="1"/>
          </p:nvPr>
        </p:nvSpPr>
        <p:spPr>
          <a:xfrm>
            <a:off x="469557" y="333633"/>
            <a:ext cx="11324967" cy="6005384"/>
          </a:xfrm>
        </p:spPr>
        <p:txBody>
          <a:bodyPr>
            <a:normAutofit/>
          </a:bodyPr>
          <a:lstStyle/>
          <a:p>
            <a:pPr algn="just">
              <a:lnSpc>
                <a:spcPct val="150000"/>
              </a:lnSpc>
            </a:pPr>
            <a:r>
              <a:rPr lang="ro-RO" sz="2800" dirty="0">
                <a:latin typeface="Times New Roman" panose="02020603050405020304" pitchFamily="18" charset="0"/>
                <a:ea typeface="Calibri" panose="020F0502020204030204" pitchFamily="34" charset="0"/>
              </a:rPr>
              <a:t>Un aspect important al efectului placebo este faptul că acesta nu este doar o simplă înșelăciune a minții. Acest fenomen este susținut de mecanisme fiziologice și psihologice complexe. De exemplu, se crede că eliberarea de endorfine, care sunt substanțe chimice naturale din creier, poate contribui la ameliorarea durerii și a disconfortului. De asemenea, interacțiunile dintre pacienți și personalul medical, atenția acordată și empatia pot juca un rol crucial în amplificarea efectului placebo.</a:t>
            </a:r>
          </a:p>
        </p:txBody>
      </p:sp>
    </p:spTree>
    <p:extLst>
      <p:ext uri="{BB962C8B-B14F-4D97-AF65-F5344CB8AC3E}">
        <p14:creationId xmlns:p14="http://schemas.microsoft.com/office/powerpoint/2010/main" val="309792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7</a:t>
            </a:fld>
            <a:endParaRPr lang="ro-RO" dirty="0"/>
          </a:p>
        </p:txBody>
      </p:sp>
      <p:sp>
        <p:nvSpPr>
          <p:cNvPr id="5" name="Substituent conținut 2">
            <a:extLst>
              <a:ext uri="{FF2B5EF4-FFF2-40B4-BE49-F238E27FC236}">
                <a16:creationId xmlns:a16="http://schemas.microsoft.com/office/drawing/2014/main" id="{6C8B195F-6BE9-DB41-32FA-82883EAB4D38}"/>
              </a:ext>
            </a:extLst>
          </p:cNvPr>
          <p:cNvSpPr>
            <a:spLocks noGrp="1"/>
          </p:cNvSpPr>
          <p:nvPr>
            <p:ph idx="1"/>
          </p:nvPr>
        </p:nvSpPr>
        <p:spPr>
          <a:xfrm>
            <a:off x="469557" y="277091"/>
            <a:ext cx="11324967" cy="6421582"/>
          </a:xfrm>
        </p:spPr>
        <p:txBody>
          <a:bodyPr>
            <a:normAutofit/>
          </a:bodyPr>
          <a:lstStyle/>
          <a:p>
            <a:pPr algn="just">
              <a:lnSpc>
                <a:spcPct val="150000"/>
              </a:lnSpc>
            </a:pPr>
            <a:r>
              <a:rPr lang="ro-RO" sz="2800" dirty="0">
                <a:latin typeface="Times New Roman" panose="02020603050405020304" pitchFamily="18" charset="0"/>
                <a:ea typeface="Calibri" panose="020F0502020204030204" pitchFamily="34" charset="0"/>
              </a:rPr>
              <a:t>Cercetările în domeniul efectului placebo au fost axate pe identificarea mecanismelor fiziologice implicate. De exemplu, unele studii s-au concentrat pe rolul endorfinelor, un tip de substanțe chimice din creier care pot modula durerea și starea de bine. Alte cercetări au analizat implicațiile sistemului nervos și a sistemului imunitar în manifestarea efectului placebo.</a:t>
            </a:r>
          </a:p>
        </p:txBody>
      </p:sp>
    </p:spTree>
    <p:extLst>
      <p:ext uri="{BB962C8B-B14F-4D97-AF65-F5344CB8AC3E}">
        <p14:creationId xmlns:p14="http://schemas.microsoft.com/office/powerpoint/2010/main" val="377070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8</a:t>
            </a:fld>
            <a:endParaRPr lang="ro-RO" dirty="0"/>
          </a:p>
        </p:txBody>
      </p:sp>
      <p:sp>
        <p:nvSpPr>
          <p:cNvPr id="6" name="Substituent conținut 2">
            <a:extLst>
              <a:ext uri="{FF2B5EF4-FFF2-40B4-BE49-F238E27FC236}">
                <a16:creationId xmlns:a16="http://schemas.microsoft.com/office/drawing/2014/main" id="{406C31D5-3BD0-A1F0-67A5-2837C4A7BBF6}"/>
              </a:ext>
            </a:extLst>
          </p:cNvPr>
          <p:cNvSpPr>
            <a:spLocks noGrp="1"/>
          </p:cNvSpPr>
          <p:nvPr>
            <p:ph idx="1"/>
          </p:nvPr>
        </p:nvSpPr>
        <p:spPr>
          <a:xfrm>
            <a:off x="469557" y="277091"/>
            <a:ext cx="11324967" cy="6421582"/>
          </a:xfrm>
        </p:spPr>
        <p:txBody>
          <a:bodyPr>
            <a:normAutofit/>
          </a:bodyPr>
          <a:lstStyle/>
          <a:p>
            <a:pPr algn="just">
              <a:lnSpc>
                <a:spcPts val="3800"/>
              </a:lnSpc>
              <a:spcAft>
                <a:spcPts val="300"/>
              </a:spcAft>
            </a:pPr>
            <a:r>
              <a:rPr lang="ro-RO" sz="2800" dirty="0">
                <a:latin typeface="Times New Roman" panose="02020603050405020304" pitchFamily="18" charset="0"/>
                <a:ea typeface="Calibri" panose="020F0502020204030204" pitchFamily="34" charset="0"/>
              </a:rPr>
              <a:t>Un alt aspect interesant al efectului placebo este legat de modul în care este utilizat în cercetarea medicală. Studiile clinice dublu-orb, în care nici pacienții, nici medicii nu știu dacă se administrează tratament real sau placebo, sunt esențiale pentru evaluarea eficacității noilor medicamente sau tratamente. Acest lucru ajută la separarea efectelor reale ale tratamentului de influențele subiective sau așteptările pacienților. Pe lângă studiile placebo care implică medicamente sau proceduri medicale convenționale, există și discuții cu privire la utilizarea acestui efect în terapiile alternative sau medicina neortodoxă, cum ar fi homeopatia sau acupunctura. În aceste cazuri, efectul placebo poate juca un rol important în experiența pacienților, chiar dacă eficacitatea acestor terapii este încă subiect de dezbatere. Cu toate acestea, aceste terapii ridică, de asemenea, chestiuni etice legate de prezentarea lor ca tratamente valide și de informare corectă a pacienților.</a:t>
            </a:r>
          </a:p>
        </p:txBody>
      </p:sp>
    </p:spTree>
    <p:extLst>
      <p:ext uri="{BB962C8B-B14F-4D97-AF65-F5344CB8AC3E}">
        <p14:creationId xmlns:p14="http://schemas.microsoft.com/office/powerpoint/2010/main" val="165081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BECF1C15-F993-AC4F-79CD-5541F5AF44B3}"/>
              </a:ext>
            </a:extLst>
          </p:cNvPr>
          <p:cNvSpPr>
            <a:spLocks noGrp="1"/>
          </p:cNvSpPr>
          <p:nvPr>
            <p:ph type="sldNum" sz="quarter" idx="12"/>
          </p:nvPr>
        </p:nvSpPr>
        <p:spPr>
          <a:xfrm>
            <a:off x="11471957" y="6370889"/>
            <a:ext cx="551167" cy="377825"/>
          </a:xfrm>
        </p:spPr>
        <p:txBody>
          <a:bodyPr/>
          <a:lstStyle/>
          <a:p>
            <a:fld id="{87B87BA8-95CB-4B61-8DE0-1EBF67B0BB6C}" type="slidenum">
              <a:rPr lang="ro-RO" smtClean="0"/>
              <a:t>9</a:t>
            </a:fld>
            <a:endParaRPr lang="ro-RO" dirty="0"/>
          </a:p>
        </p:txBody>
      </p:sp>
      <p:sp>
        <p:nvSpPr>
          <p:cNvPr id="5" name="Substituent conținut 2">
            <a:extLst>
              <a:ext uri="{FF2B5EF4-FFF2-40B4-BE49-F238E27FC236}">
                <a16:creationId xmlns:a16="http://schemas.microsoft.com/office/drawing/2014/main" id="{84D1DF4E-D81C-A406-4B76-2A90367F35B0}"/>
              </a:ext>
            </a:extLst>
          </p:cNvPr>
          <p:cNvSpPr>
            <a:spLocks noGrp="1"/>
          </p:cNvSpPr>
          <p:nvPr>
            <p:ph idx="1"/>
          </p:nvPr>
        </p:nvSpPr>
        <p:spPr>
          <a:xfrm>
            <a:off x="469557" y="617837"/>
            <a:ext cx="11324967" cy="5696464"/>
          </a:xfrm>
        </p:spPr>
        <p:txBody>
          <a:bodyPr>
            <a:normAutofit/>
          </a:bodyPr>
          <a:lstStyle/>
          <a:p>
            <a:pPr algn="just">
              <a:lnSpc>
                <a:spcPct val="150000"/>
              </a:lnSpc>
            </a:pPr>
            <a:r>
              <a:rPr lang="ro-RO" sz="2800" dirty="0">
                <a:latin typeface="Times New Roman" panose="02020603050405020304" pitchFamily="18" charset="0"/>
                <a:ea typeface="Calibri" panose="020F0502020204030204" pitchFamily="34" charset="0"/>
              </a:rPr>
              <a:t>În concluzie, efectul placebo este un fenomen medical complex și interesant, cu multiple aspecte care implică mecanisme biochimice și psihologice. Este esențial să se continue cercetările în acest domeniu pentru a înțelege mai bine modul în care funcționează și pentru a dezvolta abordări etice și responsabile în utilizarea sa în practica medicală și cercetare. </a:t>
            </a:r>
          </a:p>
        </p:txBody>
      </p:sp>
    </p:spTree>
    <p:extLst>
      <p:ext uri="{BB962C8B-B14F-4D97-AF65-F5344CB8AC3E}">
        <p14:creationId xmlns:p14="http://schemas.microsoft.com/office/powerpoint/2010/main" val="3405406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
  <a:themeElements>
    <a:clrScheme name="Celest">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TM03457452[[fn=Celest]]</Template>
  <TotalTime>277</TotalTime>
  <Words>1225</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Aptos</vt:lpstr>
      <vt:lpstr>Arial</vt:lpstr>
      <vt:lpstr>Calibri</vt:lpstr>
      <vt:lpstr>Calibri Light</vt:lpstr>
      <vt:lpstr>Cambria</vt:lpstr>
      <vt:lpstr>Times New Roman</vt:lpstr>
      <vt:lpstr>Wingdings</vt:lpstr>
      <vt:lpstr>Celest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EFECTUL PLACEBO</dc:title>
  <dc:creator>Gabriel JARI</dc:creator>
  <cp:lastModifiedBy>HR</cp:lastModifiedBy>
  <cp:revision>4</cp:revision>
  <dcterms:created xsi:type="dcterms:W3CDTF">2023-12-26T09:27:52Z</dcterms:created>
  <dcterms:modified xsi:type="dcterms:W3CDTF">2024-01-29T08:28:40Z</dcterms:modified>
</cp:coreProperties>
</file>